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8" r:id="rId15"/>
    <p:sldId id="279" r:id="rId16"/>
    <p:sldId id="280" r:id="rId17"/>
    <p:sldId id="281" r:id="rId18"/>
    <p:sldId id="276" r:id="rId19"/>
    <p:sldId id="277" r:id="rId20"/>
    <p:sldId id="282" r:id="rId21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F4413C5-3D85-44D9-B3FD-B7F2BEB1C30A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5BBBE57-E58A-41C9-BAE5-08ADBAFBCB09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3283D73E-3AB8-48BD-B4CA-320573386939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v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v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B84DD4-805A-4966-9CC3-0E564834139A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3D962B-057E-4E01-BCD9-876C5E2FDF53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F02AEB-5D29-4F2C-9D08-3E9EFAE10CF8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283486B-94EF-496B-A764-39FDD35850A5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7" name="Forma livre 6" title="Marca de 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F9B27F-D347-4EF0-8289-6470DDF59B96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118FAB-83E5-444E-A232-810B96CE026B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FC7CD5-1693-4460-86E3-2AE2CA402CCF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3C7249-A0B2-41F7-870D-982327F0B6B1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3581676-A64A-497B-81EA-38B6C600A411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6184331-6313-4C1A-B850-F92792098390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0C653D5F-1554-4E79-BED3-E570755FB196}" type="datetime1">
              <a:rPr lang="pt-BR" noProof="1" smtClean="0"/>
              <a:t>22/11/2021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â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pic>
        <p:nvPicPr>
          <p:cNvPr id="23" name="Imagem 22" descr="Close extremo do elemento gráfico do gráfico de linh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374397"/>
          </a:xfrm>
        </p:spPr>
        <p:txBody>
          <a:bodyPr rtlCol="0">
            <a:normAutofit fontScale="90000"/>
          </a:bodyPr>
          <a:lstStyle/>
          <a:p>
            <a:pPr algn="l"/>
            <a:r>
              <a:rPr lang="pt-BR" sz="3600" noProof="1">
                <a:solidFill>
                  <a:srgbClr val="FFFFFF"/>
                </a:solidFill>
              </a:rPr>
              <a:t>Aula 01</a:t>
            </a:r>
            <a:br>
              <a:rPr lang="pt-BR" sz="3600" noProof="1">
                <a:solidFill>
                  <a:srgbClr val="FFFFFF"/>
                </a:solidFill>
              </a:rPr>
            </a:br>
            <a:r>
              <a:rPr lang="pt-BR" sz="3600" noProof="1">
                <a:solidFill>
                  <a:srgbClr val="FFFFFF"/>
                </a:solidFill>
              </a:rPr>
              <a:t>Fundamentos econômicos aplicados ao turismo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707406"/>
            <a:ext cx="5268177" cy="456505"/>
          </a:xfrm>
        </p:spPr>
        <p:txBody>
          <a:bodyPr rtlCol="0">
            <a:normAutofit lnSpcReduction="10000"/>
          </a:bodyPr>
          <a:lstStyle/>
          <a:p>
            <a:pPr algn="l" rtl="0">
              <a:spcAft>
                <a:spcPts val="600"/>
              </a:spcAft>
            </a:pPr>
            <a:r>
              <a:rPr lang="pt-BR" sz="2400" noProof="1">
                <a:solidFill>
                  <a:srgbClr val="FFFFFF"/>
                </a:solidFill>
              </a:rPr>
              <a:t>Frederico F. Oliveira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8C9CC-785D-465D-AC87-61674DAAB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Escassez e Economia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E4F1A4-8966-483C-9BA4-3CBDE34C45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599" y="2285999"/>
            <a:ext cx="10467975" cy="3581401"/>
          </a:xfrm>
        </p:spPr>
        <p:txBody>
          <a:bodyPr>
            <a:normAutofit/>
          </a:bodyPr>
          <a:lstStyle/>
          <a:p>
            <a:pPr algn="ctr" eaLnBrk="1" hangingPunct="1"/>
            <a:r>
              <a:rPr lang="pt-BR" altLang="pt-BR" sz="3200" dirty="0"/>
              <a:t>Escassez – em função da escassez toda sociedade tem de escolher entre alternativas de produção e distribuição dos resultados da atividade produtiva aos vários grupos.</a:t>
            </a:r>
          </a:p>
          <a:p>
            <a:pPr algn="ctr" eaLnBrk="1" hangingPunct="1"/>
            <a:endParaRPr lang="pt-BR" altLang="pt-BR" sz="3200" dirty="0"/>
          </a:p>
          <a:p>
            <a:pPr algn="ctr" eaLnBrk="1" hangingPunct="1"/>
            <a:r>
              <a:rPr lang="pt-BR" altLang="pt-BR" sz="3200" dirty="0"/>
              <a:t>Questão central da economia.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627463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BAD978-3B25-4389-B358-DB0DE4521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Questões básicas do </a:t>
            </a:r>
            <a:br>
              <a:rPr lang="pt-BR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t-BR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 econômico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91D1E-609A-4C6A-AF85-5A39DFBDF8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895600"/>
            <a:ext cx="8629650" cy="3581401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pt-BR" sz="3200" dirty="0"/>
              <a:t>O que e quanto produzir?</a:t>
            </a:r>
          </a:p>
          <a:p>
            <a:pPr eaLnBrk="1" hangingPunct="1">
              <a:defRPr/>
            </a:pPr>
            <a:r>
              <a:rPr lang="pt-BR" sz="3200" dirty="0"/>
              <a:t>Como produzir? </a:t>
            </a:r>
          </a:p>
          <a:p>
            <a:pPr eaLnBrk="1" hangingPunct="1">
              <a:defRPr/>
            </a:pPr>
            <a:r>
              <a:rPr lang="pt-BR" sz="3200" dirty="0"/>
              <a:t>Para quem produzir? </a:t>
            </a:r>
          </a:p>
        </p:txBody>
      </p:sp>
      <p:pic>
        <p:nvPicPr>
          <p:cNvPr id="8194" name="Picture 2" descr="Pin em O que dizem as pesquisas">
            <a:extLst>
              <a:ext uri="{FF2B5EF4-FFF2-40B4-BE49-F238E27FC236}">
                <a16:creationId xmlns:a16="http://schemas.microsoft.com/office/drawing/2014/main" id="{AA0C38EF-8CB3-4EF9-9592-1D645C013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3950" y="76200"/>
            <a:ext cx="4470400" cy="670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0538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478CC9-4873-42CA-A369-1A00AE300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Problemas econômicos turísticos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15485E-BC64-489C-AB8A-831815C4D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pt-BR" sz="3600" dirty="0"/>
              <a:t>De que tipo de bens e serviços um destino turístico necessita?</a:t>
            </a:r>
          </a:p>
          <a:p>
            <a:pPr eaLnBrk="1" hangingPunct="1">
              <a:defRPr/>
            </a:pPr>
            <a:r>
              <a:rPr lang="pt-BR" sz="3600" dirty="0"/>
              <a:t>Quanto desses bens e serviços são efetivamente necessários para o atendimento dos turistas?</a:t>
            </a:r>
          </a:p>
          <a:p>
            <a:pPr eaLnBrk="1" hangingPunct="1">
              <a:defRPr/>
            </a:pPr>
            <a:r>
              <a:rPr lang="pt-BR" sz="3600" dirty="0"/>
              <a:t>Como tais bens e serviços serão produzidos?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4508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F029E-8929-494F-88AC-81801EBA1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Soluções e necessidades de adaptação ao novo cenário econômico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464BD2-FF07-4F2E-A974-B46E82C6E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191000"/>
          </a:xfrm>
        </p:spPr>
        <p:txBody>
          <a:bodyPr>
            <a:normAutofit/>
          </a:bodyPr>
          <a:lstStyle/>
          <a:p>
            <a:r>
              <a:rPr lang="pt-BR" sz="2400" b="1" dirty="0"/>
              <a:t>RECUPERAÇÃO DO TURISMO</a:t>
            </a:r>
          </a:p>
          <a:p>
            <a:r>
              <a:rPr lang="pt-BR" sz="2400" dirty="0"/>
              <a:t>Como todos imaginam, para que o turismo volte a se fortalecer, vários fatores têm seu peso, alguns como: reabertura das fronteiras, reativação de linhas aéreas, e como esperado, que os turistas se sintam seguros.</a:t>
            </a:r>
          </a:p>
          <a:p>
            <a:r>
              <a:rPr lang="pt-BR" sz="2400" dirty="0"/>
              <a:t>A recuperação do setor é prevista em três etapas: na etapa inicial, viagens a destinos mais próximos, utilizando carro próprio. </a:t>
            </a:r>
          </a:p>
          <a:p>
            <a:r>
              <a:rPr lang="pt-BR" sz="2400" dirty="0"/>
              <a:t>Em um segundo momento, a previsão são destinos nacionais, e somente quando a pandemia estiver de fato controlado as pessoas se sentirão seguras para realizar viagens internacionais.</a:t>
            </a:r>
          </a:p>
        </p:txBody>
      </p:sp>
    </p:spTree>
    <p:extLst>
      <p:ext uri="{BB962C8B-B14F-4D97-AF65-F5344CB8AC3E}">
        <p14:creationId xmlns:p14="http://schemas.microsoft.com/office/powerpoint/2010/main" val="3828080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F029E-8929-494F-88AC-81801EBA1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Soluções e necessidades de adaptação ao novo cenário econômico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464BD2-FF07-4F2E-A974-B46E82C6E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5933768" cy="4191000"/>
          </a:xfrm>
        </p:spPr>
        <p:txBody>
          <a:bodyPr>
            <a:normAutofit/>
          </a:bodyPr>
          <a:lstStyle/>
          <a:p>
            <a:r>
              <a:rPr lang="pt-BR" sz="2400" b="1" dirty="0"/>
              <a:t>QUAIS SERÃO AS PREFERÊNCIAS DO TURISMO?</a:t>
            </a:r>
          </a:p>
          <a:p>
            <a:pPr algn="just"/>
            <a:r>
              <a:rPr lang="pt-BR" sz="2400" dirty="0"/>
              <a:t>Após o momento de isolamento, é apontado que os destinos que serão mais procurados são: </a:t>
            </a:r>
            <a:r>
              <a:rPr lang="pt-BR" sz="2400" b="1" dirty="0"/>
              <a:t>turismo de natureza, bem estar, ecoturismo, turismo de aventura e turismo gastronômico</a:t>
            </a:r>
            <a:r>
              <a:rPr lang="pt-BR" sz="2400" dirty="0"/>
              <a:t>. Isso porque, após um longo período em casa, as pessoas vão querer ter mais contato com a natureza, e continuar evitando aglomerações. </a:t>
            </a:r>
          </a:p>
        </p:txBody>
      </p:sp>
      <p:pic>
        <p:nvPicPr>
          <p:cNvPr id="9218" name="Picture 2" descr="Viagens de curta duração são as mais buscadas em 2021, aponta Kayak">
            <a:extLst>
              <a:ext uri="{FF2B5EF4-FFF2-40B4-BE49-F238E27FC236}">
                <a16:creationId xmlns:a16="http://schemas.microsoft.com/office/drawing/2014/main" id="{EDE5C0FB-6485-404A-9CE6-2A3632D121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23"/>
          <a:stretch/>
        </p:blipFill>
        <p:spPr bwMode="auto">
          <a:xfrm>
            <a:off x="7561006" y="2790825"/>
            <a:ext cx="4552336" cy="406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9847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5DF991-D4EF-4CE4-BAA2-800A8E55A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Novos hábitos de consumo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F600F45-2408-4111-880D-448BD6E84B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36" t="24230" r="16371" b="12402"/>
          <a:stretch/>
        </p:blipFill>
        <p:spPr>
          <a:xfrm>
            <a:off x="1474838" y="1322044"/>
            <a:ext cx="9792929" cy="5437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174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655283-93BA-40AE-B6BD-DB40A8CE8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Novos hábitos de consumo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93A5735-EF88-4974-80A4-2C485BA94E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00" t="22367" r="20564" b="9999"/>
          <a:stretch/>
        </p:blipFill>
        <p:spPr>
          <a:xfrm>
            <a:off x="1966453" y="1386348"/>
            <a:ext cx="8862990" cy="544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8996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F029E-8929-494F-88AC-81801EBA1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Particularidades do Turismo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464BD2-FF07-4F2E-A974-B46E82C6E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191000"/>
          </a:xfrm>
        </p:spPr>
        <p:txBody>
          <a:bodyPr>
            <a:normAutofit/>
          </a:bodyPr>
          <a:lstStyle/>
          <a:p>
            <a:r>
              <a:rPr lang="pt-BR" sz="2400" dirty="0"/>
              <a:t>O turismo é uma atividade econômica bastante peculiar.</a:t>
            </a:r>
          </a:p>
          <a:p>
            <a:r>
              <a:rPr lang="pt-BR" sz="2400" dirty="0"/>
              <a:t>Um primeiro aspecto que torno o produto turístico especial é  fato que ele não pode ser identificado a partir de suas próprias características.</a:t>
            </a:r>
            <a:br>
              <a:rPr lang="pt-BR" sz="2400" dirty="0"/>
            </a:br>
            <a:r>
              <a:rPr lang="pt-BR" sz="2400" dirty="0"/>
              <a:t>A classificação de um produto como turístico se dá pela condição de turista daquele que o consome.</a:t>
            </a:r>
          </a:p>
          <a:p>
            <a:r>
              <a:rPr lang="pt-BR" sz="2400" dirty="0"/>
              <a:t>Diz-se então, que o turismo é uma atividade econômica definida pelo lado da demanda, e não da oferta.</a:t>
            </a:r>
          </a:p>
        </p:txBody>
      </p:sp>
    </p:spTree>
    <p:extLst>
      <p:ext uri="{BB962C8B-B14F-4D97-AF65-F5344CB8AC3E}">
        <p14:creationId xmlns:p14="http://schemas.microsoft.com/office/powerpoint/2010/main" val="1628743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conomia e turismo">
            <a:extLst>
              <a:ext uri="{FF2B5EF4-FFF2-40B4-BE49-F238E27FC236}">
                <a16:creationId xmlns:a16="http://schemas.microsoft.com/office/drawing/2014/main" id="{ED26DE57-1F31-4AF9-BA71-A02D4FA12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3483"/>
            <a:ext cx="3743326" cy="2282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31C4A41-18F2-413F-B173-06845FAA7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Turismo e Economia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8A0FCC-9E8C-46B4-BECB-7A9011D96B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10687050" cy="4429126"/>
          </a:xfrm>
        </p:spPr>
        <p:txBody>
          <a:bodyPr>
            <a:normAutofit/>
          </a:bodyPr>
          <a:lstStyle/>
          <a:p>
            <a:pPr algn="just"/>
            <a:r>
              <a:rPr lang="pt-BR" sz="2400" dirty="0"/>
              <a:t>Turismo é uma atividade de grande importância na atualidade, respondendo por quase 10% da renda mundial e por mais de 230 milhões de empregos no planeta.</a:t>
            </a:r>
          </a:p>
          <a:p>
            <a:pPr algn="just"/>
            <a:r>
              <a:rPr lang="pt-BR" sz="2400" dirty="0"/>
              <a:t>Quando um turista resolve viajar ou simplesmente comprar um determinado souvenir, sua decisão constitui-se em um fato econômico.</a:t>
            </a:r>
          </a:p>
          <a:p>
            <a:pPr algn="just"/>
            <a:r>
              <a:rPr lang="pt-BR" sz="2400" dirty="0"/>
              <a:t>O mesmo ocorre quando um empresário decide abrir uma agência de turismo, ampliar as instalações de um hotel já existente ou simplesmente estabelecer o preço de uma passagem aérea.</a:t>
            </a:r>
          </a:p>
          <a:p>
            <a:pPr algn="just"/>
            <a:r>
              <a:rPr lang="pt-BR" sz="2400" dirty="0"/>
              <a:t>As decisões governamentais de criar um novo imposto sobre empresas do setor, construir um aeroporto ou investir na promoção turística de um destino qualquer também são fatos econômicos.</a:t>
            </a:r>
          </a:p>
        </p:txBody>
      </p:sp>
    </p:spTree>
    <p:extLst>
      <p:ext uri="{BB962C8B-B14F-4D97-AF65-F5344CB8AC3E}">
        <p14:creationId xmlns:p14="http://schemas.microsoft.com/office/powerpoint/2010/main" val="2099451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CB3A3E-5AF8-4801-9187-5738BBEC6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57225"/>
          </a:xfrm>
        </p:spPr>
        <p:txBody>
          <a:bodyPr>
            <a:normAutofit fontScale="90000"/>
          </a:bodyPr>
          <a:lstStyle/>
          <a:p>
            <a:r>
              <a:rPr lang="pt-BR" dirty="0"/>
              <a:t>Turismo e Economia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AB6E0BF-B8D3-48B3-8681-62FAA041E3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71" t="25951" r="18065" b="9168"/>
          <a:stretch/>
        </p:blipFill>
        <p:spPr>
          <a:xfrm>
            <a:off x="5851035" y="-43310"/>
            <a:ext cx="6252475" cy="6901310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64C7B6C8-EDD2-4440-BF88-F3F9C90E2F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>
            <a:normAutofit/>
          </a:bodyPr>
          <a:lstStyle/>
          <a:p>
            <a:pPr algn="ctr"/>
            <a:r>
              <a:rPr lang="pt-BR" sz="2400" dirty="0"/>
              <a:t>Movimentação de pessoas e valores econômicos em 2019 com viagens e turismo</a:t>
            </a:r>
          </a:p>
        </p:txBody>
      </p:sp>
    </p:spTree>
    <p:extLst>
      <p:ext uri="{BB962C8B-B14F-4D97-AF65-F5344CB8AC3E}">
        <p14:creationId xmlns:p14="http://schemas.microsoft.com/office/powerpoint/2010/main" val="3938918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Imagens Viagem | Vetores, fotos de arquivo e PSD grátis">
            <a:extLst>
              <a:ext uri="{FF2B5EF4-FFF2-40B4-BE49-F238E27FC236}">
                <a16:creationId xmlns:a16="http://schemas.microsoft.com/office/drawing/2014/main" id="{E862E35A-42D6-4659-8C0E-DEF1E4D3F0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04"/>
          <a:stretch/>
        </p:blipFill>
        <p:spPr bwMode="auto">
          <a:xfrm>
            <a:off x="7937398" y="2952443"/>
            <a:ext cx="4254602" cy="3905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161222C-5381-48BA-87D7-1CB74FEDD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Tendências do consumidor de viagens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7BE720-16B7-475D-8B12-3D6EF1B619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599" y="2285999"/>
            <a:ext cx="10467975" cy="3581401"/>
          </a:xfrm>
        </p:spPr>
        <p:txBody>
          <a:bodyPr/>
          <a:lstStyle/>
          <a:p>
            <a:r>
              <a:rPr lang="pt-BR" sz="2400" b="1" dirty="0"/>
              <a:t>Viagem "para mudar"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Viva como um local, busque autenticidade e transformação.</a:t>
            </a:r>
          </a:p>
          <a:p>
            <a:r>
              <a:rPr lang="pt-BR" sz="2400" b="1" dirty="0"/>
              <a:t>Viagem "para mostrar"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Momentos, experiências e destinos “</a:t>
            </a:r>
            <a:r>
              <a:rPr lang="pt-BR" sz="2400" dirty="0" err="1"/>
              <a:t>Instagramáveis</a:t>
            </a:r>
            <a:r>
              <a:rPr lang="pt-BR" sz="2400" dirty="0"/>
              <a:t>”.</a:t>
            </a:r>
          </a:p>
          <a:p>
            <a:r>
              <a:rPr lang="pt-BR" sz="2400" b="1" dirty="0"/>
              <a:t>Busca de uma vida saudável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Turismo de caminhada, bem-estar e esportes.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65536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61222C-5381-48BA-87D7-1CB74FEDD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Tendências do consumidor de viagens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7BE720-16B7-475D-8B12-3D6EF1B619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598" y="1558412"/>
            <a:ext cx="10467975" cy="3581401"/>
          </a:xfrm>
        </p:spPr>
        <p:txBody>
          <a:bodyPr/>
          <a:lstStyle/>
          <a:p>
            <a:r>
              <a:rPr lang="pt-BR" sz="2400" b="1" dirty="0"/>
              <a:t>Ascensão da economia de "acesso".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Mais pessoas com acesso ao mercado de turismo e viagens</a:t>
            </a:r>
          </a:p>
          <a:p>
            <a:r>
              <a:rPr lang="pt-BR" sz="2400" b="1" dirty="0"/>
              <a:t>Viagem individual e multigeracional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como resultado do envelhecimento da população e famílias isoladas”.</a:t>
            </a:r>
          </a:p>
          <a:p>
            <a:r>
              <a:rPr lang="pt-BR" sz="2400" b="1" dirty="0"/>
              <a:t>Aumentando a conscientização sobre sustentabilidade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plástico zero e mudança climática.</a:t>
            </a:r>
            <a:endParaRPr lang="pt-BR" dirty="0"/>
          </a:p>
        </p:txBody>
      </p:sp>
      <p:pic>
        <p:nvPicPr>
          <p:cNvPr id="3074" name="Picture 2" descr="Informações">
            <a:extLst>
              <a:ext uri="{FF2B5EF4-FFF2-40B4-BE49-F238E27FC236}">
                <a16:creationId xmlns:a16="http://schemas.microsoft.com/office/drawing/2014/main" id="{CF2888AA-EEF8-4101-A4C9-010B4602B5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457" y="4483510"/>
            <a:ext cx="5756563" cy="2192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162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61222C-5381-48BA-87D7-1CB74FEDD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 da Economia e do turismo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7BE720-16B7-475D-8B12-3D6EF1B619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1914525"/>
            <a:ext cx="10467975" cy="4111113"/>
          </a:xfrm>
        </p:spPr>
        <p:txBody>
          <a:bodyPr>
            <a:normAutofit/>
          </a:bodyPr>
          <a:lstStyle/>
          <a:p>
            <a:pPr algn="ctr" eaLnBrk="1" hangingPunct="1">
              <a:buFontTx/>
              <a:buNone/>
            </a:pPr>
            <a:r>
              <a:rPr lang="pt-BR" altLang="pt-BR" sz="3600" b="1" dirty="0"/>
              <a:t>Escassez dos recursos produtivos</a:t>
            </a:r>
          </a:p>
          <a:p>
            <a:pPr algn="ctr" eaLnBrk="1" hangingPunct="1">
              <a:buFontTx/>
              <a:buNone/>
            </a:pPr>
            <a:r>
              <a:rPr lang="pt-BR" altLang="pt-BR" sz="3600" dirty="0"/>
              <a:t>=</a:t>
            </a:r>
          </a:p>
          <a:p>
            <a:pPr algn="ctr" eaLnBrk="1" hangingPunct="1">
              <a:buFontTx/>
              <a:buNone/>
            </a:pPr>
            <a:r>
              <a:rPr lang="pt-BR" altLang="pt-BR" sz="3600" b="1" dirty="0"/>
              <a:t>Problemas de natureza econômica</a:t>
            </a:r>
          </a:p>
          <a:p>
            <a:pPr algn="ctr" eaLnBrk="1" hangingPunct="1">
              <a:buFontTx/>
              <a:buNone/>
            </a:pPr>
            <a:endParaRPr lang="pt-BR" altLang="pt-BR" sz="3600" dirty="0"/>
          </a:p>
          <a:p>
            <a:pPr algn="ctr" eaLnBrk="1" hangingPunct="1">
              <a:buFontTx/>
              <a:buNone/>
            </a:pPr>
            <a:r>
              <a:rPr lang="pt-BR" altLang="pt-BR" sz="2800" dirty="0"/>
              <a:t>A economia tem por tarefa básica distribuir tais recursos produtivos limitados entre os seus diversos usos, e assim procurar resolver os problemas gerados pelo fenômeno da escassez</a:t>
            </a:r>
          </a:p>
        </p:txBody>
      </p:sp>
    </p:spTree>
    <p:extLst>
      <p:ext uri="{BB962C8B-B14F-4D97-AF65-F5344CB8AC3E}">
        <p14:creationId xmlns:p14="http://schemas.microsoft.com/office/powerpoint/2010/main" val="4163728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06F702-B087-401C-819F-6987DEAA9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Necessidades e Economia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2F8AC4-DF9F-4E7E-8804-CA4F07F9B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pt-BR" altLang="pt-BR" sz="2400" dirty="0"/>
              <a:t>Necessidades – sensação de falta, </a:t>
            </a:r>
          </a:p>
          <a:p>
            <a:pPr marL="0" indent="0" eaLnBrk="1" hangingPunct="1">
              <a:buNone/>
            </a:pPr>
            <a:r>
              <a:rPr lang="pt-BR" altLang="pt-BR" sz="2400" dirty="0"/>
              <a:t>podendo trazer o mal-estar.</a:t>
            </a:r>
          </a:p>
          <a:p>
            <a:pPr eaLnBrk="1" hangingPunct="1"/>
            <a:endParaRPr lang="pt-BR" altLang="pt-BR" sz="2400" dirty="0"/>
          </a:p>
          <a:p>
            <a:pPr eaLnBrk="1" hangingPunct="1"/>
            <a:r>
              <a:rPr lang="pt-BR" altLang="pt-BR" sz="2400" dirty="0"/>
              <a:t>Necessidades individuais</a:t>
            </a:r>
          </a:p>
          <a:p>
            <a:pPr eaLnBrk="1" hangingPunct="1"/>
            <a:r>
              <a:rPr lang="pt-BR" altLang="pt-BR" sz="2400" dirty="0"/>
              <a:t>Necessidades absolutas</a:t>
            </a:r>
          </a:p>
          <a:p>
            <a:pPr eaLnBrk="1" hangingPunct="1"/>
            <a:r>
              <a:rPr lang="pt-BR" altLang="pt-BR" sz="2400" dirty="0"/>
              <a:t>Necessidades relativas</a:t>
            </a:r>
          </a:p>
          <a:p>
            <a:pPr eaLnBrk="1" hangingPunct="1"/>
            <a:r>
              <a:rPr lang="pt-BR" altLang="pt-BR" sz="2400" dirty="0"/>
              <a:t>Necessidades coletivas</a:t>
            </a:r>
          </a:p>
          <a:p>
            <a:endParaRPr lang="pt-BR" dirty="0"/>
          </a:p>
        </p:txBody>
      </p:sp>
      <p:pic>
        <p:nvPicPr>
          <p:cNvPr id="4098" name="Picture 2" descr="Pirâmide de Maslow: A pedagogia socioemocional por trás das necessidades  humanas - Colégio Integrado Diadema">
            <a:extLst>
              <a:ext uri="{FF2B5EF4-FFF2-40B4-BE49-F238E27FC236}">
                <a16:creationId xmlns:a16="http://schemas.microsoft.com/office/drawing/2014/main" id="{BB7884ED-785D-49A9-8DB8-4F7CF0131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0741" y="1428750"/>
            <a:ext cx="5304503" cy="5304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429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E353CE-2AF5-4273-B343-B6EEB6562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Economia?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87E0796-50AD-4572-91B4-5040E323D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51703"/>
            <a:ext cx="9601200" cy="3581400"/>
          </a:xfrm>
        </p:spPr>
        <p:txBody>
          <a:bodyPr/>
          <a:lstStyle/>
          <a:p>
            <a:pPr algn="just" eaLnBrk="1" hangingPunct="1"/>
            <a:r>
              <a:rPr lang="pt-BR" altLang="pt-BR" sz="2800" dirty="0"/>
              <a:t>Atividade econômica – conjunto de esforços que os seres humanos realizam para produzir bens e serviços com condições de satisfazerem suas necessidades.</a:t>
            </a:r>
          </a:p>
          <a:p>
            <a:pPr algn="just" eaLnBrk="1" hangingPunct="1"/>
            <a:r>
              <a:rPr lang="pt-BR" altLang="pt-BR" sz="2800" dirty="0"/>
              <a:t>Os esforços são custos – despesas em dinheiro.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6146" name="Picture 2" descr="O que é custo de produção, quais são os tipos e como calcular? | TentosCap">
            <a:extLst>
              <a:ext uri="{FF2B5EF4-FFF2-40B4-BE49-F238E27FC236}">
                <a16:creationId xmlns:a16="http://schemas.microsoft.com/office/drawing/2014/main" id="{970B6366-74CD-4C3B-B114-EB8F52C633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3175" y="4232819"/>
            <a:ext cx="6218747" cy="2600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8554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0C05B4-C98D-45DB-974D-C6A16CF86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Custos de Produção</a:t>
            </a:r>
          </a:p>
        </p:txBody>
      </p:sp>
      <p:pic>
        <p:nvPicPr>
          <p:cNvPr id="7170" name="Picture 2" descr="Custo de produção na agricultura e pecuária: Saiba calcular de forma correta">
            <a:extLst>
              <a:ext uri="{FF2B5EF4-FFF2-40B4-BE49-F238E27FC236}">
                <a16:creationId xmlns:a16="http://schemas.microsoft.com/office/drawing/2014/main" id="{DE7E2425-56AC-4D5A-A98A-C03602132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296" y="1523447"/>
            <a:ext cx="8227808" cy="5334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679473"/>
      </p:ext>
    </p:extLst>
  </p:cSld>
  <p:clrMapOvr>
    <a:masterClrMapping/>
  </p:clrMapOvr>
</p:sld>
</file>

<file path=ppt/theme/theme1.xml><?xml version="1.0" encoding="utf-8"?>
<a:theme xmlns:a="http://schemas.openxmlformats.org/drawingml/2006/main" name="Corta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40_TF34357615.potx" id="{A0E3D8E0-98E4-46A0-AECC-4B7AF2BA66C2}" vid="{148BE6F2-B68D-483D-B536-73EEE27F6AD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CB92269CC60D64092725060F72870CC" ma:contentTypeVersion="4" ma:contentTypeDescription="Crie um novo documento." ma:contentTypeScope="" ma:versionID="265047d365dde360479dccf482dc152a">
  <xsd:schema xmlns:xsd="http://www.w3.org/2001/XMLSchema" xmlns:xs="http://www.w3.org/2001/XMLSchema" xmlns:p="http://schemas.microsoft.com/office/2006/metadata/properties" xmlns:ns2="001dc254-b13a-4b46-9071-fe8ad821861f" targetNamespace="http://schemas.microsoft.com/office/2006/metadata/properties" ma:root="true" ma:fieldsID="23f8779708809e0833865f684a2a2d26" ns2:_="">
    <xsd:import namespace="001dc254-b13a-4b46-9071-fe8ad821861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1dc254-b13a-4b46-9071-fe8ad82186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E2093D6-20D4-4215-8055-A77736B5E04D}"/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Corte</Template>
  <TotalTime>130</TotalTime>
  <Words>693</Words>
  <Application>Microsoft Office PowerPoint</Application>
  <PresentationFormat>Widescreen</PresentationFormat>
  <Paragraphs>68</Paragraphs>
  <Slides>17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Franklin Gothic Book</vt:lpstr>
      <vt:lpstr>Wingdings</vt:lpstr>
      <vt:lpstr>Cortar</vt:lpstr>
      <vt:lpstr>Aula 01 Fundamentos econômicos aplicados ao turismo</vt:lpstr>
      <vt:lpstr>Turismo e Economia</vt:lpstr>
      <vt:lpstr>Turismo e Economia</vt:lpstr>
      <vt:lpstr>Tendências do consumidor de viagens</vt:lpstr>
      <vt:lpstr>Tendências do consumidor de viagens</vt:lpstr>
      <vt:lpstr>Problema da Economia e do turismo</vt:lpstr>
      <vt:lpstr>Necessidades e Economia</vt:lpstr>
      <vt:lpstr>Economia?</vt:lpstr>
      <vt:lpstr>Custos de Produção</vt:lpstr>
      <vt:lpstr>Escassez e Economia</vt:lpstr>
      <vt:lpstr>Questões básicas do  problema econômico</vt:lpstr>
      <vt:lpstr>Problemas econômicos turísticos</vt:lpstr>
      <vt:lpstr>Soluções e necessidades de adaptação ao novo cenário econômico</vt:lpstr>
      <vt:lpstr>Soluções e necessidades de adaptação ao novo cenário econômico</vt:lpstr>
      <vt:lpstr>Novos hábitos de consumo</vt:lpstr>
      <vt:lpstr>Novos hábitos de consumo</vt:lpstr>
      <vt:lpstr>Particularidades do Turismo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Aula 01 Fundamentos econômicos aplicados ao turismo</dc:title>
  <dc:creator>FREDERICO FERREIRA DE OLIVEIRA</dc:creator>
  <cp:lastModifiedBy>FREDERICO FERREIRA DE OLIVEIRA</cp:lastModifiedBy>
  <cp:revision>3</cp:revision>
  <dcterms:created xsi:type="dcterms:W3CDTF">2021-11-22T19:46:29Z</dcterms:created>
  <dcterms:modified xsi:type="dcterms:W3CDTF">2021-11-22T21:56:31Z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0x0101003CB92269CC60D64092725060F72870CC</vt:lpwstr>
  </property>
</Properties>
</file>